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256" r:id="rId3"/>
    <p:sldId id="342" r:id="rId4"/>
    <p:sldId id="360" r:id="rId5"/>
    <p:sldId id="277" r:id="rId6"/>
    <p:sldId id="345" r:id="rId7"/>
    <p:sldId id="311" r:id="rId8"/>
    <p:sldId id="343" r:id="rId9"/>
    <p:sldId id="344" r:id="rId10"/>
    <p:sldId id="346" r:id="rId11"/>
    <p:sldId id="260" r:id="rId12"/>
    <p:sldId id="261" r:id="rId13"/>
    <p:sldId id="262" r:id="rId14"/>
    <p:sldId id="349" r:id="rId15"/>
    <p:sldId id="350" r:id="rId16"/>
    <p:sldId id="348" r:id="rId17"/>
    <p:sldId id="364" r:id="rId18"/>
    <p:sldId id="264" r:id="rId19"/>
    <p:sldId id="285" r:id="rId20"/>
    <p:sldId id="352" r:id="rId21"/>
    <p:sldId id="353" r:id="rId22"/>
    <p:sldId id="354" r:id="rId23"/>
    <p:sldId id="355" r:id="rId24"/>
    <p:sldId id="363" r:id="rId25"/>
    <p:sldId id="362" r:id="rId26"/>
    <p:sldId id="284" r:id="rId27"/>
    <p:sldId id="286" r:id="rId28"/>
    <p:sldId id="287" r:id="rId29"/>
    <p:sldId id="361" r:id="rId30"/>
    <p:sldId id="288" r:id="rId31"/>
    <p:sldId id="289" r:id="rId32"/>
    <p:sldId id="292" r:id="rId33"/>
    <p:sldId id="268" r:id="rId34"/>
    <p:sldId id="269" r:id="rId35"/>
    <p:sldId id="271" r:id="rId36"/>
    <p:sldId id="272" r:id="rId37"/>
    <p:sldId id="273" r:id="rId38"/>
    <p:sldId id="274" r:id="rId39"/>
    <p:sldId id="358" r:id="rId40"/>
    <p:sldId id="257" r:id="rId41"/>
    <p:sldId id="359" r:id="rId42"/>
    <p:sldId id="365" r:id="rId43"/>
  </p:sldIdLst>
  <p:sldSz cx="12192000" cy="6858000"/>
  <p:notesSz cx="7104063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鈴木讓" initials="鈴木讓" lastIdx="1" clrIdx="0">
    <p:extLst>
      <p:ext uri="{19B8F6BF-5375-455C-9EA6-DF929625EA0E}">
        <p15:presenceInfo xmlns:p15="http://schemas.microsoft.com/office/powerpoint/2012/main" userId="S-1-5-21-1946683659-954769336-2706806999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47" autoAdjust="0"/>
    <p:restoredTop sz="86421" autoAdjust="0"/>
  </p:normalViewPr>
  <p:slideViewPr>
    <p:cSldViewPr snapToGrid="0">
      <p:cViewPr varScale="1">
        <p:scale>
          <a:sx n="80" d="100"/>
          <a:sy n="80" d="100"/>
        </p:scale>
        <p:origin x="54" y="351"/>
      </p:cViewPr>
      <p:guideLst/>
    </p:cSldViewPr>
  </p:slideViewPr>
  <p:outlineViewPr>
    <p:cViewPr>
      <p:scale>
        <a:sx n="33" d="100"/>
        <a:sy n="33" d="100"/>
      </p:scale>
      <p:origin x="0" y="-388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15T09:37:45.42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9A725-4A4A-4B02-906A-2F5D795B13CA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0A7FB-F815-4AB8-A31F-C430FB3993F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89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3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76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0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1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4825" tIns="47400" rIns="94825" bIns="47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A8EFDE-D456-4F7B-AF7C-EA6DF3D94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21203C5-A41F-49B1-94D9-21C7D9D1A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A6A927-B8AC-46AB-ADA0-EEC3334C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52D464C-7165-4696-BE2D-480CCB8A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92ED12-8E94-4F03-8DEF-FF231B57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58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919E6B-028B-4717-B202-188CA8BC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265C116-EE80-4592-9C67-A2889BE9B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855A87-C188-4441-AB4F-1A4FEAC4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3E1970B-D7C7-47D3-8BC9-F3560F04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0934EC-4CD1-484F-B4E3-13760C7E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567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A153E2A-40B9-4663-B62A-3E11BC346F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C6A6847-C186-485C-BF85-6CA7D236D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D5FE48-0419-4C05-9967-B88E1A8F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11A5E9-1840-49AA-864B-D74B8FDC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EC9BE6-E2AD-4D53-96DA-4C62AEB1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4920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タイトル スライド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2997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タイトルとコンテンツ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13496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セクション見出し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4605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2 つのコンテンツ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4778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比較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7267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タイトルのみ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641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白紙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9329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&#10;コンテンツ" type="objTx">
  <p:cSld name="タイトル付きの&#10;コンテンツ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4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78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C3FBC-F5F9-4F48-B064-08281DC1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E35A21-BD4C-494D-9E13-F35FCA79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AF6923-90DD-4EE1-815C-3DB50C2A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C8BF67-5A56-42BE-A957-7829935E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19E80D-6E31-4274-A757-03637ADD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016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タイトル付きの図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4896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&#10;縦書きテキスト" type="vertTx">
  <p:cSld name="タイトルと&#10;縦書きテキスト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400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縦書きタイトルと&#10;縦書きテキスト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66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E01CF3-6573-4505-B412-117692CE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272E73-AE13-4A4E-8106-0602DA325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DAF611-2C7C-440F-B046-5A4DA9B3F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DD3285-9B17-49D4-AA31-8C32C107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CB4336-CE7C-4235-A0DB-97303096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160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DCDE61-61B7-4D96-AE2B-6AA5C910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CEC65B-591B-4C9F-99E9-EC299C633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0253A60-5A69-46C6-992C-70D724DF3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7046EF-BC14-4B00-A4F9-7F23D5206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7893E9-28E4-4E74-B141-E4F969759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E2B742-5DA7-4725-980D-C07B0343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10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E87622-7295-43DF-B7DB-4A7FCE63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25D128-C1F0-4610-A9F2-154866312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0E99BB-2B96-4A3B-9228-693594282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F8CD3B8-63EF-4111-817B-A830E4F337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983A294-5F89-4589-8035-30E2D3248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A45D7D-59A7-445B-BA72-C83575EE3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7FDBF83-2160-4BD2-B68B-29CEC4BA4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AC23C61-EEF5-4E33-9D9E-D88E9421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41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FE01FA-4E9E-4F96-A782-77EF7E04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60876A4-8C1C-480D-8A5D-CD289083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7E7A9AF-FC80-42FF-BCCA-2E763D6D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829F021-1C1E-40C6-B48E-AAE5602F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22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1F69EC5-B1A2-48D2-B275-2930897B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961900-A7EF-4AAF-8750-9ADDD5F57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B0D1B4-2C72-4564-80C1-21635B614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92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5500A7-1388-452B-B4E2-1FF5ADB2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27CBAE-B019-4289-A48D-47B31A91F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57DD0F3-E680-4936-8420-CC842B052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A90BDB-99D5-4A88-94DB-C274C895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2187927-4D26-4C48-84BF-B7A6A639A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AA0C208-1B1C-4BDD-BA47-21D84E91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254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ACBF45-07B3-48F7-9DA0-0BC25A99D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0255980-3CC2-47E7-8758-4E8E2DA5DC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A3FC3A-CBE2-4D69-8C53-8C0A1C592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2F47E1C-04A2-457C-BCEB-D2120064A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68EAE9-2439-4D27-B36F-7F92EC738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696197-440F-4AF9-A36B-A241DC93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37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2B62D60-E0A4-4890-8495-0F0A59E5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58FE19D-3D56-431B-859E-B2FD3FC7D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838EFEF-C0D1-45BB-AB9B-7866FED3C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7076D-3FA2-45BD-A1A5-9A81058B0DEF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F1E74A-EF6B-46B3-ACFB-9ABB03D4D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D9C2E6-9CF8-4C47-9C85-7B5A9A5B92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27846-08CB-4661-99EE-27FDC8433D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247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3401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www.bnlearn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9A61F9-6BE8-4B9E-8C74-60C147310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0936"/>
            <a:ext cx="9144000" cy="727280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 </a:t>
            </a:r>
            <a:r>
              <a:rPr lang="ja-JP" altLang="en-US" sz="3600" dirty="0"/>
              <a:t>確率的グラフィカルモデルと</a:t>
            </a:r>
            <a:r>
              <a:rPr lang="en-US" altLang="ja-JP" sz="3600" dirty="0" err="1"/>
              <a:t>LiNGAM</a:t>
            </a:r>
            <a:endParaRPr kumimoji="1" lang="ja-JP" altLang="en-US" sz="3600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1AD8E00-89C7-4FD2-9F12-87321807E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8322" y="2958353"/>
            <a:ext cx="5870980" cy="2495964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3200" dirty="0"/>
              <a:t>阪大</a:t>
            </a:r>
            <a:r>
              <a:rPr lang="ja-JP" altLang="en-US" sz="3200" dirty="0"/>
              <a:t> </a:t>
            </a:r>
            <a:r>
              <a:rPr kumimoji="1" lang="ja-JP" altLang="en-US" sz="3200" dirty="0"/>
              <a:t>基礎工 数理</a:t>
            </a:r>
            <a:endParaRPr kumimoji="1" lang="en-US" altLang="ja-JP" sz="3200" dirty="0"/>
          </a:p>
          <a:p>
            <a:r>
              <a:rPr lang="ja-JP" altLang="en-US" sz="3200" dirty="0"/>
              <a:t>鈴木 讓</a:t>
            </a:r>
            <a:endParaRPr lang="en-US" altLang="ja-JP" sz="3200" dirty="0"/>
          </a:p>
          <a:p>
            <a:endParaRPr lang="en-US" altLang="ja-JP" sz="3200" dirty="0"/>
          </a:p>
          <a:p>
            <a:r>
              <a:rPr kumimoji="1" lang="en-US" altLang="ja-JP" dirty="0"/>
              <a:t>2023.12.16</a:t>
            </a:r>
          </a:p>
          <a:p>
            <a:r>
              <a:rPr lang="en-US" altLang="ja-JP" dirty="0"/>
              <a:t>R</a:t>
            </a:r>
            <a:r>
              <a:rPr lang="ja-JP" altLang="en-US" dirty="0"/>
              <a:t>集会</a:t>
            </a:r>
            <a:r>
              <a:rPr lang="en-US" altLang="ja-JP" dirty="0"/>
              <a:t>@</a:t>
            </a:r>
            <a:r>
              <a:rPr kumimoji="1" lang="ja-JP" altLang="en-US" dirty="0"/>
              <a:t>統計数理研究所</a:t>
            </a:r>
          </a:p>
        </p:txBody>
      </p:sp>
    </p:spTree>
    <p:extLst>
      <p:ext uri="{BB962C8B-B14F-4D97-AF65-F5344CB8AC3E}">
        <p14:creationId xmlns:p14="http://schemas.microsoft.com/office/powerpoint/2010/main" val="500041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>
            <a:spLocks noGrp="1"/>
          </p:cNvSpPr>
          <p:nvPr>
            <p:ph type="title"/>
          </p:nvPr>
        </p:nvSpPr>
        <p:spPr>
          <a:xfrm>
            <a:off x="2517502" y="506193"/>
            <a:ext cx="7558314" cy="84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ja-JP" sz="3600" dirty="0"/>
              <a:t>統計学: データから正しい構造を推定</a:t>
            </a:r>
            <a:endParaRPr dirty="0"/>
          </a:p>
        </p:txBody>
      </p:sp>
      <p:sp>
        <p:nvSpPr>
          <p:cNvPr id="195" name="Google Shape;195;p5"/>
          <p:cNvSpPr txBox="1">
            <a:spLocks noGrp="1"/>
          </p:cNvSpPr>
          <p:nvPr>
            <p:ph type="body" idx="1"/>
          </p:nvPr>
        </p:nvSpPr>
        <p:spPr>
          <a:xfrm>
            <a:off x="2649583" y="5700939"/>
            <a:ext cx="7896497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ja-JP" sz="2800">
                <a:solidFill>
                  <a:srgbClr val="FF0000"/>
                </a:solidFill>
              </a:rPr>
              <a:t>サンプル数 nが大きいときに、正しい構造を推定</a:t>
            </a:r>
            <a:endParaRPr/>
          </a:p>
        </p:txBody>
      </p:sp>
      <p:pic>
        <p:nvPicPr>
          <p:cNvPr id="196" name="Google Shape;19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2305" y="2163235"/>
            <a:ext cx="2703511" cy="238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8528" y="2438399"/>
            <a:ext cx="2854311" cy="161689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/>
          <p:nvPr/>
        </p:nvSpPr>
        <p:spPr>
          <a:xfrm>
            <a:off x="7968342" y="4546484"/>
            <a:ext cx="16898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BN＝分布</a:t>
            </a:r>
            <a:endParaRPr dirty="0"/>
          </a:p>
        </p:txBody>
      </p:sp>
      <p:sp>
        <p:nvSpPr>
          <p:cNvPr id="199" name="Google Shape;199;p5"/>
          <p:cNvSpPr txBox="1"/>
          <p:nvPr/>
        </p:nvSpPr>
        <p:spPr>
          <a:xfrm>
            <a:off x="2342776" y="4424917"/>
            <a:ext cx="154146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データ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5"/>
          <p:cNvCxnSpPr/>
          <p:nvPr/>
        </p:nvCxnSpPr>
        <p:spPr>
          <a:xfrm>
            <a:off x="4815840" y="2751909"/>
            <a:ext cx="1976846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oval" w="med" len="med"/>
            <a:tailEnd type="triangle" w="lg" len="lg"/>
          </a:ln>
        </p:spPr>
      </p:cxnSp>
      <p:cxnSp>
        <p:nvCxnSpPr>
          <p:cNvPr id="201" name="Google Shape;201;p5"/>
          <p:cNvCxnSpPr/>
          <p:nvPr/>
        </p:nvCxnSpPr>
        <p:spPr>
          <a:xfrm rot="10800000">
            <a:off x="4812458" y="3884595"/>
            <a:ext cx="1912261" cy="2177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oval" w="med" len="med"/>
            <a:tailEnd type="triangle" w="lg" len="lg"/>
          </a:ln>
        </p:spPr>
      </p:cxnSp>
      <p:sp>
        <p:nvSpPr>
          <p:cNvPr id="202" name="Google Shape;202;p5"/>
          <p:cNvSpPr txBox="1"/>
          <p:nvPr/>
        </p:nvSpPr>
        <p:spPr>
          <a:xfrm>
            <a:off x="5338714" y="2120500"/>
            <a:ext cx="9028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推定</a:t>
            </a:r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4992093" y="3280760"/>
            <a:ext cx="16209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乱数発生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>
            <a:spLocks noGrp="1"/>
          </p:cNvSpPr>
          <p:nvPr>
            <p:ph type="title"/>
          </p:nvPr>
        </p:nvSpPr>
        <p:spPr>
          <a:xfrm>
            <a:off x="3209365" y="393866"/>
            <a:ext cx="6765364" cy="99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 sz="3600" dirty="0"/>
              <a:t>ベイジアンネットワークの構造学習</a:t>
            </a:r>
            <a:endParaRPr dirty="0"/>
          </a:p>
        </p:txBody>
      </p:sp>
      <p:pic>
        <p:nvPicPr>
          <p:cNvPr id="209" name="Google Shape;209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680" y="1465339"/>
            <a:ext cx="2673532" cy="229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212" y="2744926"/>
            <a:ext cx="8960785" cy="366630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6"/>
          <p:cNvSpPr txBox="1"/>
          <p:nvPr/>
        </p:nvSpPr>
        <p:spPr>
          <a:xfrm>
            <a:off x="3788229" y="1804492"/>
            <a:ext cx="66253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Bayesian Network Structure Learning (BNSL)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280852" y="3677768"/>
            <a:ext cx="21226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データフレーム</a:t>
            </a:r>
            <a:endParaRPr/>
          </a:p>
        </p:txBody>
      </p:sp>
      <p:sp>
        <p:nvSpPr>
          <p:cNvPr id="213" name="Google Shape;213;p6"/>
          <p:cNvSpPr txBox="1"/>
          <p:nvPr/>
        </p:nvSpPr>
        <p:spPr>
          <a:xfrm>
            <a:off x="10330544" y="4805528"/>
            <a:ext cx="11212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構造</a:t>
            </a:r>
            <a:endParaRPr/>
          </a:p>
        </p:txBody>
      </p:sp>
      <p:sp>
        <p:nvSpPr>
          <p:cNvPr id="214" name="Google Shape;214;p6"/>
          <p:cNvSpPr/>
          <p:nvPr/>
        </p:nvSpPr>
        <p:spPr>
          <a:xfrm>
            <a:off x="1031547" y="1017946"/>
            <a:ext cx="11416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p=3のとき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3179482" y="378616"/>
            <a:ext cx="6454589" cy="74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ja-JP" sz="3600" dirty="0"/>
              <a:t>ベイジアンネットワーク (BN)</a:t>
            </a:r>
            <a:endParaRPr sz="3600" dirty="0"/>
          </a:p>
        </p:txBody>
      </p:sp>
      <p:pic>
        <p:nvPicPr>
          <p:cNvPr id="220" name="Google Shape;220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87708" y="2933765"/>
            <a:ext cx="8016583" cy="27396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2161992" y="1680755"/>
            <a:ext cx="78418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分布の因数分解を、有向非巡回グラフ(DAG)で表現したもの</a:t>
            </a:r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9268954" y="5956164"/>
            <a:ext cx="16445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（同値）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54F829D-C1AA-4307-A307-1D6F025D1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674" y="419600"/>
            <a:ext cx="7718067" cy="61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5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>
            <a:spLocks noGrp="1"/>
          </p:cNvSpPr>
          <p:nvPr>
            <p:ph type="title"/>
          </p:nvPr>
        </p:nvSpPr>
        <p:spPr>
          <a:xfrm>
            <a:off x="2067194" y="454167"/>
            <a:ext cx="8594607" cy="87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 sz="3600"/>
              <a:t>ベイズ統計学: データのもとでの事後確率最大化</a:t>
            </a:r>
            <a:endParaRPr sz="3600"/>
          </a:p>
        </p:txBody>
      </p:sp>
      <p:sp>
        <p:nvSpPr>
          <p:cNvPr id="445" name="Google Shape;445;p22"/>
          <p:cNvSpPr txBox="1"/>
          <p:nvPr/>
        </p:nvSpPr>
        <p:spPr>
          <a:xfrm>
            <a:off x="670559" y="2605000"/>
            <a:ext cx="10615022" cy="10253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48" t="-8283" b="-106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4438106" y="2042470"/>
            <a:ext cx="55963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パラメータを周辺化した事後確率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47" name="Google Shape;447;p22"/>
          <p:cNvGraphicFramePr/>
          <p:nvPr/>
        </p:nvGraphicFramePr>
        <p:xfrm>
          <a:off x="2217783" y="5459258"/>
          <a:ext cx="7756450" cy="941085"/>
        </p:xfrm>
        <a:graphic>
          <a:graphicData uri="http://schemas.openxmlformats.org/drawingml/2006/table">
            <a:tbl>
              <a:tblPr bandRow="1">
                <a:noFill/>
              </a:tblPr>
              <a:tblGrid>
                <a:gridCol w="312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8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/>
                        <a:t>構造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ja-JP" sz="2400"/>
                        <a:t>(1)-(11)のどれか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/>
                        <a:t>パラメータ</a:t>
                      </a:r>
                      <a:endParaRPr sz="2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400"/>
                        <a:t>各部分の条件付き確率</a:t>
                      </a:r>
                      <a:endParaRPr sz="24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8" name="Google Shape;448;p22"/>
          <p:cNvCxnSpPr/>
          <p:nvPr/>
        </p:nvCxnSpPr>
        <p:spPr>
          <a:xfrm>
            <a:off x="1137920" y="3698581"/>
            <a:ext cx="107986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" name="Google Shape;449;p22"/>
          <p:cNvCxnSpPr/>
          <p:nvPr/>
        </p:nvCxnSpPr>
        <p:spPr>
          <a:xfrm>
            <a:off x="6583194" y="3704010"/>
            <a:ext cx="2712721" cy="170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0" name="Google Shape;450;p22"/>
          <p:cNvSpPr txBox="1"/>
          <p:nvPr/>
        </p:nvSpPr>
        <p:spPr>
          <a:xfrm>
            <a:off x="1166948" y="3836760"/>
            <a:ext cx="18004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構造の事前確率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451;p22"/>
          <p:cNvSpPr txBox="1"/>
          <p:nvPr/>
        </p:nvSpPr>
        <p:spPr>
          <a:xfrm>
            <a:off x="6779622" y="3836760"/>
            <a:ext cx="23198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パラメータの事前確率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2" name="Google Shape;452;p22"/>
          <p:cNvSpPr txBox="1"/>
          <p:nvPr/>
        </p:nvSpPr>
        <p:spPr>
          <a:xfrm>
            <a:off x="3406692" y="4392297"/>
            <a:ext cx="55998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ja-JP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事前確率としては、標準的なもの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368FB4F-295C-4684-9AE8-C37DD9E63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77" y="297470"/>
            <a:ext cx="4234100" cy="6263060"/>
          </a:xfrm>
          <a:prstGeom prst="rect">
            <a:avLst/>
          </a:prstGeom>
        </p:spPr>
      </p:pic>
      <p:pic>
        <p:nvPicPr>
          <p:cNvPr id="1026" name="Picture 2" descr="Clark Glymour - Department of Philosophy - Dietrich College of Humanities  and Social Sciences - Carnegie Mellon University">
            <a:extLst>
              <a:ext uri="{FF2B5EF4-FFF2-40B4-BE49-F238E27FC236}">
                <a16:creationId xmlns:a16="http://schemas.microsoft.com/office/drawing/2014/main" id="{75CA6778-F648-4BFB-BBF7-BBC442AF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595" y="4534647"/>
            <a:ext cx="1277470" cy="127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4F13AA-4A08-4537-8C69-6B5285AD47F4}"/>
              </a:ext>
            </a:extLst>
          </p:cNvPr>
          <p:cNvSpPr txBox="1"/>
          <p:nvPr/>
        </p:nvSpPr>
        <p:spPr>
          <a:xfrm>
            <a:off x="5250255" y="608796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Clark </a:t>
            </a:r>
            <a:r>
              <a:rPr kumimoji="1" lang="en-US" altLang="ja-JP" dirty="0" err="1"/>
              <a:t>Glymour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FF49B78-77A1-4578-84E9-6739BF5B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562" y="341914"/>
            <a:ext cx="7754438" cy="223394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7A4DAE9-D576-4F1B-B314-649226C5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104" y="2643904"/>
            <a:ext cx="4774562" cy="18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5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1330B86-A003-40FD-81DB-A7EE447E4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469" y="176117"/>
            <a:ext cx="10848564" cy="61051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068D6FF-39B9-4987-8530-5BC63E131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787" y="4932306"/>
            <a:ext cx="1707742" cy="170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8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>
            <a:spLocks noGrp="1"/>
          </p:cNvSpPr>
          <p:nvPr>
            <p:ph type="title"/>
          </p:nvPr>
        </p:nvSpPr>
        <p:spPr>
          <a:xfrm>
            <a:off x="2671482" y="324411"/>
            <a:ext cx="7036398" cy="6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 sz="3600" dirty="0"/>
              <a:t>変数の個数</a:t>
            </a:r>
            <a:r>
              <a:rPr lang="ja-JP" sz="3600" dirty="0" err="1"/>
              <a:t>p</a:t>
            </a:r>
            <a:r>
              <a:rPr lang="ja-JP" sz="3600" dirty="0"/>
              <a:t>とともに指数的な計算?</a:t>
            </a:r>
            <a:endParaRPr sz="3600" dirty="0"/>
          </a:p>
        </p:txBody>
      </p:sp>
      <p:pic>
        <p:nvPicPr>
          <p:cNvPr id="239" name="Google Shape;239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09360" y="1474748"/>
            <a:ext cx="5097682" cy="51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 txBox="1"/>
          <p:nvPr/>
        </p:nvSpPr>
        <p:spPr>
          <a:xfrm>
            <a:off x="6467929" y="1291868"/>
            <a:ext cx="21477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Alarm   p=37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 txBox="1"/>
          <p:nvPr/>
        </p:nvSpPr>
        <p:spPr>
          <a:xfrm>
            <a:off x="4530165" y="2067275"/>
            <a:ext cx="456961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最も知られたベンチマーク</a:t>
            </a:r>
            <a:endParaRPr dirty="0"/>
          </a:p>
        </p:txBody>
      </p:sp>
      <p:sp>
        <p:nvSpPr>
          <p:cNvPr id="242" name="Google Shape;242;p9"/>
          <p:cNvSpPr txBox="1"/>
          <p:nvPr/>
        </p:nvSpPr>
        <p:spPr>
          <a:xfrm>
            <a:off x="483506" y="1210423"/>
            <a:ext cx="2296886" cy="171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library(BNSL)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g=bnsl(alarm)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plot(g)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595266" y="2929187"/>
            <a:ext cx="431739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PCで、1日かかる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g=bnsl(alarm[,1:20])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など、変数の個数を限定する</a:t>
            </a:r>
            <a:endParaRPr sz="24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 txBox="1">
            <a:spLocks noGrp="1"/>
          </p:cNvSpPr>
          <p:nvPr>
            <p:ph type="title"/>
          </p:nvPr>
        </p:nvSpPr>
        <p:spPr>
          <a:xfrm>
            <a:off x="1522175" y="354965"/>
            <a:ext cx="9209325" cy="78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ja-JP" sz="3600" dirty="0"/>
              <a:t>alarmはBNで1日かかるが、森だと5秒で完了</a:t>
            </a:r>
            <a:endParaRPr dirty="0"/>
          </a:p>
        </p:txBody>
      </p:sp>
      <p:pic>
        <p:nvPicPr>
          <p:cNvPr id="511" name="Google Shape;511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3670" y="2265077"/>
            <a:ext cx="3623312" cy="342360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0"/>
          <p:cNvSpPr txBox="1"/>
          <p:nvPr/>
        </p:nvSpPr>
        <p:spPr>
          <a:xfrm>
            <a:off x="3938384" y="5734716"/>
            <a:ext cx="266130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sz="3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kumimoji="0" lang="ja-JP" altLang="en-US" sz="3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の</a:t>
            </a:r>
            <a:r>
              <a:rPr kumimoji="0" lang="en-US" altLang="ja-JP" sz="3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kumimoji="0" lang="ja-JP" altLang="en-US" sz="3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乗の時間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13" name="Google Shape;51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15816" y="1460372"/>
            <a:ext cx="4427851" cy="42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0"/>
          <p:cNvSpPr txBox="1"/>
          <p:nvPr/>
        </p:nvSpPr>
        <p:spPr>
          <a:xfrm>
            <a:off x="3078480" y="1695820"/>
            <a:ext cx="75052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asia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0"/>
          <p:cNvSpPr txBox="1"/>
          <p:nvPr/>
        </p:nvSpPr>
        <p:spPr>
          <a:xfrm>
            <a:off x="10385247" y="1569137"/>
            <a:ext cx="102143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ja-JP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alarm</a:t>
            </a: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AFAE7A-F78F-46A4-ACAB-767B8C57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765" y="277905"/>
            <a:ext cx="8634506" cy="806263"/>
          </a:xfrm>
        </p:spPr>
        <p:txBody>
          <a:bodyPr>
            <a:normAutofit fontScale="90000"/>
          </a:bodyPr>
          <a:lstStyle/>
          <a:p>
            <a:r>
              <a:rPr kumimoji="1" lang="en-US" altLang="ja-JP" sz="3600" dirty="0"/>
              <a:t>CRAN </a:t>
            </a:r>
            <a:r>
              <a:rPr kumimoji="1" lang="ja-JP" altLang="en-US" sz="3600" dirty="0"/>
              <a:t>パッケージ </a:t>
            </a:r>
            <a:r>
              <a:rPr kumimoji="1" lang="en-US" altLang="ja-JP" sz="3600" dirty="0" err="1"/>
              <a:t>bnlearn</a:t>
            </a:r>
            <a:r>
              <a:rPr kumimoji="1" lang="en-US" altLang="ja-JP" sz="3600" dirty="0"/>
              <a:t>  </a:t>
            </a:r>
            <a:r>
              <a:rPr kumimoji="1" lang="en-US" altLang="ja-JP" sz="3600" dirty="0">
                <a:hlinkClick r:id="rId2"/>
              </a:rPr>
              <a:t>www.bnlearn.com</a:t>
            </a:r>
            <a:endParaRPr kumimoji="1" lang="ja-JP" altLang="en-US" sz="36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EF1BC16-D29B-45F7-A72F-0197EDB25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75" y="2429630"/>
            <a:ext cx="5103905" cy="3827929"/>
          </a:xfrm>
          <a:prstGeom prst="rect">
            <a:avLst/>
          </a:prstGeom>
        </p:spPr>
      </p:pic>
      <p:pic>
        <p:nvPicPr>
          <p:cNvPr id="2052" name="Picture 4" descr="Rと事例で学ぶベイジアンネットワーク">
            <a:extLst>
              <a:ext uri="{FF2B5EF4-FFF2-40B4-BE49-F238E27FC236}">
                <a16:creationId xmlns:a16="http://schemas.microsoft.com/office/drawing/2014/main" id="{E8C7D9D0-730F-44EF-92BF-3B350D266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65" y="2438394"/>
            <a:ext cx="2960593" cy="381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4BA073-09E6-49C5-8E26-C65A6D56CA71}"/>
              </a:ext>
            </a:extLst>
          </p:cNvPr>
          <p:cNvSpPr txBox="1"/>
          <p:nvPr/>
        </p:nvSpPr>
        <p:spPr>
          <a:xfrm>
            <a:off x="2504141" y="1265591"/>
            <a:ext cx="6712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BN</a:t>
            </a:r>
            <a:r>
              <a:rPr kumimoji="1" lang="ja-JP" altLang="en-US" sz="2000" dirty="0"/>
              <a:t>の構造学習、確率推論で最もよく使われているパッケージ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8344B6-BFF5-454A-B7F8-C3CE6A26062B}"/>
              </a:ext>
            </a:extLst>
          </p:cNvPr>
          <p:cNvSpPr txBox="1"/>
          <p:nvPr/>
        </p:nvSpPr>
        <p:spPr>
          <a:xfrm>
            <a:off x="8591595" y="196625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Marco Scutari </a:t>
            </a:r>
            <a:r>
              <a:rPr kumimoji="1" lang="ja-JP" altLang="en-US" dirty="0"/>
              <a:t>氏</a:t>
            </a:r>
          </a:p>
        </p:txBody>
      </p:sp>
    </p:spTree>
    <p:extLst>
      <p:ext uri="{BB962C8B-B14F-4D97-AF65-F5344CB8AC3E}">
        <p14:creationId xmlns:p14="http://schemas.microsoft.com/office/powerpoint/2010/main" val="176825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313AA3-EB66-42E2-93ED-F94F9FBB0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176" y="347196"/>
            <a:ext cx="4134224" cy="788334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本日のアジェンダ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8DDF4A1-F6CE-4F3C-A68F-7B94DE4D6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1707" y="1789767"/>
            <a:ext cx="9124575" cy="2901762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機械学習の数理</a:t>
            </a:r>
            <a:r>
              <a:rPr lang="en-US" altLang="ja-JP" sz="2400" dirty="0"/>
              <a:t>100</a:t>
            </a:r>
            <a:r>
              <a:rPr lang="ja-JP" altLang="en-US" sz="2400" dirty="0"/>
              <a:t>問シリーズ</a:t>
            </a:r>
            <a:r>
              <a:rPr lang="en-US" altLang="ja-JP" sz="2400" dirty="0"/>
              <a:t>(</a:t>
            </a:r>
            <a:r>
              <a:rPr lang="ja-JP" altLang="en-US" sz="2400" dirty="0"/>
              <a:t>共立出版</a:t>
            </a:r>
            <a:r>
              <a:rPr lang="en-US" altLang="ja-JP" sz="2400" dirty="0"/>
              <a:t>)</a:t>
            </a:r>
          </a:p>
          <a:p>
            <a:r>
              <a:rPr lang="ja-JP" altLang="en-US" sz="2400" dirty="0"/>
              <a:t>確率的グラフィカルモデル</a:t>
            </a:r>
            <a:endParaRPr lang="en-US" altLang="ja-JP" sz="2400" dirty="0"/>
          </a:p>
          <a:p>
            <a:r>
              <a:rPr lang="en-US" altLang="ja-JP" sz="2400" dirty="0"/>
              <a:t>CRAN BNSL</a:t>
            </a:r>
            <a:r>
              <a:rPr lang="ja-JP" altLang="en-US" sz="2400" dirty="0"/>
              <a:t>パッケージ </a:t>
            </a:r>
            <a:r>
              <a:rPr lang="en-US" altLang="ja-JP" sz="2400" dirty="0"/>
              <a:t>by Joe Suzuki</a:t>
            </a:r>
          </a:p>
          <a:p>
            <a:r>
              <a:rPr lang="en-US" altLang="ja-JP" sz="2400" dirty="0" err="1"/>
              <a:t>LiNGAM</a:t>
            </a:r>
            <a:r>
              <a:rPr lang="ja-JP" altLang="en-US" sz="2400" dirty="0"/>
              <a:t>の紹介</a:t>
            </a:r>
            <a:endParaRPr lang="en-US" altLang="ja-JP" sz="2400" dirty="0"/>
          </a:p>
          <a:p>
            <a:r>
              <a:rPr lang="ja-JP" altLang="en-US" sz="2400" dirty="0"/>
              <a:t>新書「確率的グラフィカルモデルと</a:t>
            </a:r>
            <a:r>
              <a:rPr lang="en-US" altLang="ja-JP" sz="2400" dirty="0" err="1"/>
              <a:t>LiNGAM</a:t>
            </a:r>
            <a:r>
              <a:rPr lang="en-US" altLang="ja-JP" sz="2400" dirty="0"/>
              <a:t> with R</a:t>
            </a:r>
            <a:r>
              <a:rPr lang="ja-JP" altLang="en-US" sz="2400" dirty="0"/>
              <a:t>」の概要</a:t>
            </a:r>
            <a:endParaRPr lang="en-US" altLang="ja-JP" sz="2400" dirty="0"/>
          </a:p>
          <a:p>
            <a:r>
              <a:rPr lang="ja-JP" altLang="en-US" sz="2400" dirty="0"/>
              <a:t>まとめ</a:t>
            </a:r>
          </a:p>
        </p:txBody>
      </p:sp>
    </p:spTree>
    <p:extLst>
      <p:ext uri="{BB962C8B-B14F-4D97-AF65-F5344CB8AC3E}">
        <p14:creationId xmlns:p14="http://schemas.microsoft.com/office/powerpoint/2010/main" val="30868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8EFF6B0-F65D-46BD-B66D-91D9C42CC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99" y="305202"/>
            <a:ext cx="9964223" cy="597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D61A1F4-A85D-4A60-9C33-0C5358A9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816" y="615676"/>
            <a:ext cx="8665145" cy="56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16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531726-EFA9-4F0F-AAF0-4CD24F48A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37" y="252254"/>
            <a:ext cx="8490534" cy="60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5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691DB00-FD03-46AA-8587-3EC201FD4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93" y="519952"/>
            <a:ext cx="9649649" cy="597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2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D53F1CA-A8F5-42BE-A608-E11CC4538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18" y="503028"/>
            <a:ext cx="10922000" cy="60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06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>
            <a:spLocks noGrp="1"/>
          </p:cNvSpPr>
          <p:nvPr>
            <p:ph type="title"/>
          </p:nvPr>
        </p:nvSpPr>
        <p:spPr>
          <a:xfrm>
            <a:off x="5278277" y="359031"/>
            <a:ext cx="3325791" cy="99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ja-JP" sz="3600"/>
              <a:t>森の構造学習</a:t>
            </a:r>
            <a:endParaRPr/>
          </a:p>
        </p:txBody>
      </p:sp>
      <p:pic>
        <p:nvPicPr>
          <p:cNvPr id="500" name="Google Shape;500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5593" y="1480456"/>
            <a:ext cx="2534916" cy="218029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29"/>
          <p:cNvSpPr txBox="1"/>
          <p:nvPr/>
        </p:nvSpPr>
        <p:spPr>
          <a:xfrm>
            <a:off x="4589418" y="1761348"/>
            <a:ext cx="46415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Forest Structure Learning (FSL)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9"/>
          <p:cNvSpPr txBox="1"/>
          <p:nvPr/>
        </p:nvSpPr>
        <p:spPr>
          <a:xfrm>
            <a:off x="651702" y="3660747"/>
            <a:ext cx="21226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データフレーム</a:t>
            </a:r>
            <a:endParaRPr/>
          </a:p>
        </p:txBody>
      </p:sp>
      <p:pic>
        <p:nvPicPr>
          <p:cNvPr id="503" name="Google Shape;5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7531" y="2766262"/>
            <a:ext cx="6105932" cy="334695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9"/>
          <p:cNvSpPr txBox="1"/>
          <p:nvPr/>
        </p:nvSpPr>
        <p:spPr>
          <a:xfrm>
            <a:off x="10399259" y="4718414"/>
            <a:ext cx="112122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2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構造</a:t>
            </a:r>
            <a:endParaRPr/>
          </a:p>
        </p:txBody>
      </p:sp>
      <p:sp>
        <p:nvSpPr>
          <p:cNvPr id="505" name="Google Shape;505;p29"/>
          <p:cNvSpPr txBox="1"/>
          <p:nvPr/>
        </p:nvSpPr>
        <p:spPr>
          <a:xfrm>
            <a:off x="1105989" y="670560"/>
            <a:ext cx="14590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p=3のとき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1"/>
          <p:cNvSpPr txBox="1">
            <a:spLocks noGrp="1"/>
          </p:cNvSpPr>
          <p:nvPr>
            <p:ph type="title"/>
          </p:nvPr>
        </p:nvSpPr>
        <p:spPr>
          <a:xfrm>
            <a:off x="4414053" y="385390"/>
            <a:ext cx="2866314" cy="8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ja-JP" sz="3600"/>
              <a:t>相互情報量</a:t>
            </a:r>
            <a:endParaRPr/>
          </a:p>
        </p:txBody>
      </p:sp>
      <p:pic>
        <p:nvPicPr>
          <p:cNvPr id="521" name="Google Shape;5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9674" y="1337235"/>
            <a:ext cx="7475072" cy="467458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1"/>
          <p:cNvSpPr txBox="1"/>
          <p:nvPr/>
        </p:nvSpPr>
        <p:spPr>
          <a:xfrm>
            <a:off x="8964379" y="4785360"/>
            <a:ext cx="212910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独立であるとき</a:t>
            </a:r>
            <a:endParaRPr sz="2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だけ0になる</a:t>
            </a:r>
            <a:endParaRPr/>
          </a:p>
        </p:txBody>
      </p:sp>
      <p:sp>
        <p:nvSpPr>
          <p:cNvPr id="523" name="Google Shape;523;p31"/>
          <p:cNvSpPr txBox="1"/>
          <p:nvPr/>
        </p:nvSpPr>
        <p:spPr>
          <a:xfrm>
            <a:off x="7713878" y="921736"/>
            <a:ext cx="31213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独立性を仮定した場合</a:t>
            </a:r>
            <a:endParaRPr sz="2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とのK-L情報量</a:t>
            </a:r>
            <a:endParaRPr sz="24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"/>
          <p:cNvSpPr txBox="1">
            <a:spLocks noGrp="1"/>
          </p:cNvSpPr>
          <p:nvPr>
            <p:ph type="title"/>
          </p:nvPr>
        </p:nvSpPr>
        <p:spPr>
          <a:xfrm>
            <a:off x="1765628" y="276848"/>
            <a:ext cx="7814491" cy="83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ja-JP" sz="3600"/>
              <a:t>データ -&gt; 相互情報量の推定値 -&gt; 森</a:t>
            </a:r>
            <a:br>
              <a:rPr lang="ja-JP" sz="3600"/>
            </a:br>
            <a:r>
              <a:rPr lang="ja-JP" sz="3600"/>
              <a:t> (Chow-Liu, Kruskal)</a:t>
            </a:r>
            <a:endParaRPr sz="3600"/>
          </a:p>
        </p:txBody>
      </p:sp>
      <p:pic>
        <p:nvPicPr>
          <p:cNvPr id="529" name="Google Shape;529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60830" y="2434472"/>
            <a:ext cx="7010169" cy="139538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2"/>
          <p:cNvSpPr txBox="1"/>
          <p:nvPr/>
        </p:nvSpPr>
        <p:spPr>
          <a:xfrm>
            <a:off x="3442407" y="1627383"/>
            <a:ext cx="51956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分布が森で表現されることを仮定</a:t>
            </a:r>
            <a:endParaRPr sz="2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707" y="4195589"/>
            <a:ext cx="9987054" cy="69539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2"/>
          <p:cNvSpPr txBox="1"/>
          <p:nvPr/>
        </p:nvSpPr>
        <p:spPr>
          <a:xfrm>
            <a:off x="3442407" y="5232688"/>
            <a:ext cx="634132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相互情報量の推定値大きいものから、</a:t>
            </a:r>
            <a:endParaRPr sz="2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ループができない限り、辺を結んでいく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0980C59-65E4-46BB-A85A-AF45E76A0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39" y="508001"/>
            <a:ext cx="10621661" cy="56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03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71585" y="185567"/>
            <a:ext cx="6332735" cy="645907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3"/>
          <p:cNvSpPr txBox="1"/>
          <p:nvPr/>
        </p:nvSpPr>
        <p:spPr>
          <a:xfrm>
            <a:off x="619760" y="568960"/>
            <a:ext cx="4793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ゲノム解析への応用 (1)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33"/>
          <p:cNvSpPr txBox="1"/>
          <p:nvPr/>
        </p:nvSpPr>
        <p:spPr>
          <a:xfrm>
            <a:off x="294640" y="1623854"/>
            <a:ext cx="547957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Int. J. Approximate Reasoning, 2016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33"/>
          <p:cNvSpPr txBox="1"/>
          <p:nvPr/>
        </p:nvSpPr>
        <p:spPr>
          <a:xfrm>
            <a:off x="805865" y="4432625"/>
            <a:ext cx="369203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青</a:t>
            </a: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p値の大きな遺伝子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赤</a:t>
            </a: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症例/対照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33"/>
          <p:cNvSpPr txBox="1"/>
          <p:nvPr/>
        </p:nvSpPr>
        <p:spPr>
          <a:xfrm>
            <a:off x="805865" y="5606868"/>
            <a:ext cx="265329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1000個の連続変量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１個の2値変量</a:t>
            </a:r>
            <a:endParaRPr/>
          </a:p>
        </p:txBody>
      </p:sp>
      <p:sp>
        <p:nvSpPr>
          <p:cNvPr id="542" name="Google Shape;542;p33"/>
          <p:cNvSpPr/>
          <p:nvPr/>
        </p:nvSpPr>
        <p:spPr>
          <a:xfrm>
            <a:off x="528168" y="2653578"/>
            <a:ext cx="484341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乳がん患者の遺伝子発現データ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(p51遺伝子をもつサンプル192個、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もたないサンプル58個)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DE7C41-0AF4-482D-9D1A-54061709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129" y="395007"/>
            <a:ext cx="8198224" cy="758451"/>
          </a:xfrm>
        </p:spPr>
        <p:txBody>
          <a:bodyPr>
            <a:normAutofit fontScale="90000"/>
          </a:bodyPr>
          <a:lstStyle/>
          <a:p>
            <a:r>
              <a:rPr kumimoji="1" lang="ja-JP" altLang="en-US" sz="3600" dirty="0"/>
              <a:t>問題意識</a:t>
            </a:r>
            <a:r>
              <a:rPr kumimoji="1" lang="en-US" altLang="ja-JP" sz="3600" dirty="0"/>
              <a:t>: </a:t>
            </a:r>
            <a:r>
              <a:rPr kumimoji="1" lang="ja-JP" altLang="en-US" sz="3600" dirty="0"/>
              <a:t>パッケージを提供することの功罪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7FF8BEC-7BD0-4114-B0E1-67EC78F81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3483" y="1516288"/>
            <a:ext cx="4750379" cy="35729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412C41-2317-4C81-8B14-16F3CF319EAD}"/>
              </a:ext>
            </a:extLst>
          </p:cNvPr>
          <p:cNvSpPr txBox="1"/>
          <p:nvPr/>
        </p:nvSpPr>
        <p:spPr>
          <a:xfrm>
            <a:off x="340658" y="1516288"/>
            <a:ext cx="65561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10</a:t>
            </a:r>
            <a:r>
              <a:rPr lang="ja-JP" altLang="en-US" dirty="0"/>
              <a:t>年くらい</a:t>
            </a:r>
            <a:r>
              <a:rPr kumimoji="1" lang="ja-JP" altLang="en-US" dirty="0"/>
              <a:t>前から</a:t>
            </a:r>
            <a:r>
              <a:rPr kumimoji="1" lang="en-US" altLang="ja-JP" dirty="0"/>
              <a:t>R</a:t>
            </a:r>
            <a:r>
              <a:rPr kumimoji="1" lang="ja-JP" altLang="en-US" dirty="0"/>
              <a:t>が好きになって、</a:t>
            </a:r>
            <a:r>
              <a:rPr kumimoji="1" lang="en-US" altLang="ja-JP" b="1" dirty="0" err="1">
                <a:solidFill>
                  <a:srgbClr val="00B0F0"/>
                </a:solidFill>
              </a:rPr>
              <a:t>useR</a:t>
            </a:r>
            <a:r>
              <a:rPr kumimoji="1" lang="ja-JP" altLang="en-US" dirty="0" err="1"/>
              <a:t>にも</a:t>
            </a:r>
            <a:r>
              <a:rPr kumimoji="1" lang="ja-JP" altLang="en-US" dirty="0"/>
              <a:t>参加した</a:t>
            </a:r>
            <a:br>
              <a:rPr kumimoji="1" lang="en-US" altLang="ja-JP" dirty="0"/>
            </a:b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人のためと思って、</a:t>
            </a:r>
            <a:r>
              <a:rPr kumimoji="1" lang="en-US" altLang="ja-JP" b="1" dirty="0">
                <a:solidFill>
                  <a:srgbClr val="00B0F0"/>
                </a:solidFill>
              </a:rPr>
              <a:t>CRAN</a:t>
            </a:r>
            <a:r>
              <a:rPr lang="ja-JP" altLang="en-US" b="1" dirty="0">
                <a:solidFill>
                  <a:srgbClr val="00B0F0"/>
                </a:solidFill>
              </a:rPr>
              <a:t>パッケージ</a:t>
            </a:r>
            <a:r>
              <a:rPr lang="ja-JP" altLang="en-US" dirty="0"/>
              <a:t>を公開した</a:t>
            </a:r>
            <a:br>
              <a:rPr lang="en-US" altLang="ja-JP" dirty="0"/>
            </a:b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考えないで、データを</a:t>
            </a:r>
            <a:r>
              <a:rPr lang="ja-JP" altLang="en-US" dirty="0"/>
              <a:t>入力するだけの</a:t>
            </a:r>
            <a:r>
              <a:rPr kumimoji="1" lang="ja-JP" altLang="en-US" dirty="0"/>
              <a:t>人を増やしてないか</a:t>
            </a:r>
            <a:br>
              <a:rPr kumimoji="1" lang="en-US" altLang="ja-JP" dirty="0"/>
            </a:b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ブラックボックスにしない方がよいのではないか</a:t>
            </a:r>
            <a:br>
              <a:rPr lang="en-US" altLang="ja-JP" dirty="0"/>
            </a:b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b="1" dirty="0">
                <a:solidFill>
                  <a:srgbClr val="FF0000"/>
                </a:solidFill>
              </a:rPr>
              <a:t>なぜを理解してもらう</a:t>
            </a:r>
            <a:r>
              <a:rPr kumimoji="1" lang="ja-JP" altLang="en-US" dirty="0"/>
              <a:t>ことも重要ではないか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F5D015F-C4C6-40BD-9D49-3FAE6A5CD0B8}"/>
              </a:ext>
            </a:extLst>
          </p:cNvPr>
          <p:cNvSpPr txBox="1"/>
          <p:nvPr/>
        </p:nvSpPr>
        <p:spPr>
          <a:xfrm>
            <a:off x="473487" y="4717766"/>
            <a:ext cx="6596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solidFill>
                  <a:srgbClr val="00B0F0"/>
                </a:solidFill>
              </a:rPr>
              <a:t>データサイエンス、機械学習のどの分野にもあてはまる</a:t>
            </a:r>
          </a:p>
        </p:txBody>
      </p:sp>
    </p:spTree>
    <p:extLst>
      <p:ext uri="{BB962C8B-B14F-4D97-AF65-F5344CB8AC3E}">
        <p14:creationId xmlns:p14="http://schemas.microsoft.com/office/powerpoint/2010/main" val="16565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59032" y="355600"/>
            <a:ext cx="7932968" cy="613082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 txBox="1"/>
          <p:nvPr/>
        </p:nvSpPr>
        <p:spPr>
          <a:xfrm>
            <a:off x="233680" y="812800"/>
            <a:ext cx="47933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ゲノム解析への応用 (2)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4"/>
          <p:cNvSpPr txBox="1"/>
          <p:nvPr/>
        </p:nvSpPr>
        <p:spPr>
          <a:xfrm>
            <a:off x="233680" y="1560731"/>
            <a:ext cx="547957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Int. J. Approximate Reasoning, 2016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4"/>
          <p:cNvSpPr txBox="1"/>
          <p:nvPr/>
        </p:nvSpPr>
        <p:spPr>
          <a:xfrm>
            <a:off x="566996" y="3183314"/>
            <a:ext cx="287610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青</a:t>
            </a: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遺伝子発現量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赤</a:t>
            </a:r>
            <a:r>
              <a:rPr lang="ja-JP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SNP (3値)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7"/>
          <p:cNvSpPr txBox="1">
            <a:spLocks noGrp="1"/>
          </p:cNvSpPr>
          <p:nvPr>
            <p:ph type="title"/>
          </p:nvPr>
        </p:nvSpPr>
        <p:spPr>
          <a:xfrm>
            <a:off x="3083920" y="487047"/>
            <a:ext cx="5731373" cy="740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ja-JP" sz="3600" dirty="0"/>
              <a:t>他ツールとの比較 (自己評価)</a:t>
            </a:r>
            <a:endParaRPr sz="3600" dirty="0"/>
          </a:p>
        </p:txBody>
      </p:sp>
      <p:graphicFrame>
        <p:nvGraphicFramePr>
          <p:cNvPr id="578" name="Google Shape;578;p37"/>
          <p:cNvGraphicFramePr/>
          <p:nvPr/>
        </p:nvGraphicFramePr>
        <p:xfrm>
          <a:off x="1387567" y="1813038"/>
          <a:ext cx="9141100" cy="30785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9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5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bnlearn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BayoLink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BNSL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連続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◯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研究の最先端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☓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◎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大規模な</a:t>
                      </a:r>
                      <a:endParaRPr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BNの構造学習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近似を許して、大規模な処理を行う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ja-JP" sz="2000"/>
                        <a:t>近似を許して、大規模な処理を行う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最適解が求まる場合しか動かない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ユーザ数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◎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◯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△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価格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無料 (Rパッケージ)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有料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無料 (Rパッケージ)</a:t>
                      </a:r>
                      <a:endParaRPr sz="2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グラフィック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△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◎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sz="2000"/>
                        <a:t>☓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475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8203F87-86EA-46F0-AE60-0C0A1118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57" y="358134"/>
            <a:ext cx="10297382" cy="60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44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5D0291A-40ED-40F4-A05F-D77AFF284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02" y="384414"/>
            <a:ext cx="10934795" cy="589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8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A31ADAA-2DFB-4135-BBEC-6D0BDC2E5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741" y="896350"/>
            <a:ext cx="10860518" cy="49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55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A4C204EE-9FA2-419D-A5BA-5B10EBE0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135" y="504430"/>
            <a:ext cx="10682342" cy="57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97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70864D9-7B8B-4896-A628-8DBCB70C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04" y="984737"/>
            <a:ext cx="11453191" cy="41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85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3">
            <a:extLst>
              <a:ext uri="{FF2B5EF4-FFF2-40B4-BE49-F238E27FC236}">
                <a16:creationId xmlns:a16="http://schemas.microsoft.com/office/drawing/2014/main" id="{3770C578-30B4-43AA-875E-88A2A66F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23" y="4016627"/>
            <a:ext cx="7795528" cy="271742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746238D-0D37-43C0-B193-4FC7E93B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67" y="207844"/>
            <a:ext cx="10526688" cy="38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60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947048-0C60-4292-BC4E-AE67F1F4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5135"/>
          </a:xfrm>
        </p:spPr>
        <p:txBody>
          <a:bodyPr/>
          <a:lstStyle/>
          <a:p>
            <a:r>
              <a:rPr kumimoji="1" lang="en-US" altLang="ja-JP" dirty="0" err="1"/>
              <a:t>LiNGAM</a:t>
            </a:r>
            <a:r>
              <a:rPr lang="ja-JP" altLang="en-US" dirty="0"/>
              <a:t>と</a:t>
            </a:r>
            <a:r>
              <a:rPr lang="en-US" altLang="ja-JP" dirty="0"/>
              <a:t>HSIC</a:t>
            </a:r>
            <a:r>
              <a:rPr lang="ja-JP" altLang="en-US" dirty="0"/>
              <a:t>のプログラム </a:t>
            </a:r>
            <a:r>
              <a:rPr lang="en-US" altLang="ja-JP" dirty="0"/>
              <a:t>(</a:t>
            </a:r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章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4A55207-5E30-4D66-8C32-985BDDC2A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7" y="1738495"/>
            <a:ext cx="2727811" cy="3538084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55F3CBB-7A6E-4AE0-99BD-B5304D77D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32" y="1710560"/>
            <a:ext cx="2515117" cy="356601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22631B1-046B-4C16-8624-BEB77BE17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533" y="1738495"/>
            <a:ext cx="5924226" cy="39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3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4020CDAC-10F1-4962-997A-ADF2635A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3017" y="5257880"/>
            <a:ext cx="7386370" cy="1293962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ja-JP" sz="2000" dirty="0"/>
              <a:t>KL</a:t>
            </a:r>
            <a:r>
              <a:rPr lang="ja-JP" altLang="en-US" sz="2000" dirty="0"/>
              <a:t>情報量で交絡を定量化し、それを最小にする定式化</a:t>
            </a:r>
            <a:endParaRPr lang="en-US" altLang="ja-JP" sz="2000" dirty="0"/>
          </a:p>
          <a:p>
            <a:pPr marL="514350" indent="-514350">
              <a:buAutoNum type="arabicPeriod"/>
            </a:pPr>
            <a:r>
              <a:rPr lang="ja-JP" altLang="en-US" sz="2000" dirty="0"/>
              <a:t>最短経路問題を用いた因果順序同定の計算方法</a:t>
            </a:r>
            <a:endParaRPr lang="en-US" altLang="ja-JP" sz="2000" dirty="0"/>
          </a:p>
          <a:p>
            <a:pPr marL="514350" indent="-514350">
              <a:buAutoNum type="arabicPeriod"/>
            </a:pPr>
            <a:r>
              <a:rPr lang="ja-JP" altLang="en-US" sz="2000" dirty="0"/>
              <a:t>解の正確さ、計算の少なさの保証</a:t>
            </a:r>
            <a:endParaRPr lang="en-US" altLang="ja-JP" sz="20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FD89A04-947D-41CD-A2C2-0E2F3C10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017" y="2399608"/>
            <a:ext cx="7157902" cy="226898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43143897-020E-400D-9715-E4D60BEFA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73" y="1490804"/>
            <a:ext cx="7745171" cy="63244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684E65F-BCD6-4FA6-A22A-79BEBF620276}"/>
              </a:ext>
            </a:extLst>
          </p:cNvPr>
          <p:cNvSpPr txBox="1"/>
          <p:nvPr/>
        </p:nvSpPr>
        <p:spPr>
          <a:xfrm>
            <a:off x="943154" y="554309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貢献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A12E5FF-D3FB-4D69-A87E-18FEFA2AD290}"/>
              </a:ext>
            </a:extLst>
          </p:cNvPr>
          <p:cNvSpPr txBox="1"/>
          <p:nvPr/>
        </p:nvSpPr>
        <p:spPr>
          <a:xfrm>
            <a:off x="8629144" y="168545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を同定したい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3736F29-7891-4E41-A0BB-83CCA4567471}"/>
              </a:ext>
            </a:extLst>
          </p:cNvPr>
          <p:cNvSpPr txBox="1"/>
          <p:nvPr/>
        </p:nvSpPr>
        <p:spPr>
          <a:xfrm>
            <a:off x="9577480" y="522668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t>基準の提案</a:t>
            </a:r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A4ED0946-F8FB-4A81-BEDC-AF065400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213" y="289003"/>
            <a:ext cx="5923509" cy="866085"/>
          </a:xfrm>
        </p:spPr>
        <p:txBody>
          <a:bodyPr>
            <a:normAutofit fontScale="90000"/>
          </a:bodyPr>
          <a:lstStyle/>
          <a:p>
            <a:r>
              <a:rPr lang="ja-JP" altLang="en-US" sz="3600" dirty="0"/>
              <a:t>最近の成果</a:t>
            </a:r>
            <a:r>
              <a:rPr lang="en-US" altLang="ja-JP" sz="3600" dirty="0"/>
              <a:t>: </a:t>
            </a:r>
            <a:r>
              <a:rPr lang="ja-JP" altLang="en-US" sz="3600" dirty="0"/>
              <a:t>交絡の存在を許容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8603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340F2-3CDB-4B13-BA28-36BBFD21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492" y="298801"/>
            <a:ext cx="7850756" cy="808066"/>
          </a:xfrm>
        </p:spPr>
        <p:txBody>
          <a:bodyPr>
            <a:normAutofit fontScale="90000"/>
          </a:bodyPr>
          <a:lstStyle/>
          <a:p>
            <a:r>
              <a:rPr kumimoji="1" lang="ja-JP" altLang="en-US" sz="3600" dirty="0"/>
              <a:t>機械学習の数理</a:t>
            </a:r>
            <a:r>
              <a:rPr kumimoji="1" lang="en-US" altLang="ja-JP" sz="3600" dirty="0"/>
              <a:t>100</a:t>
            </a:r>
            <a:r>
              <a:rPr kumimoji="1" lang="ja-JP" altLang="en-US" sz="3600" dirty="0"/>
              <a:t>問シリーズ </a:t>
            </a:r>
            <a:r>
              <a:rPr kumimoji="1" lang="en-US" altLang="ja-JP" sz="3600" dirty="0"/>
              <a:t>(</a:t>
            </a:r>
            <a:r>
              <a:rPr kumimoji="1" lang="ja-JP" altLang="en-US" sz="3600" dirty="0"/>
              <a:t>共立出版</a:t>
            </a:r>
            <a:r>
              <a:rPr kumimoji="1" lang="en-US" altLang="ja-JP" sz="3600" dirty="0"/>
              <a:t>)</a:t>
            </a:r>
            <a:endParaRPr kumimoji="1" lang="ja-JP" altLang="en-US" sz="3600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686489A-453E-4513-8264-0A5F95835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60" y="3856908"/>
            <a:ext cx="4386700" cy="295105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1688AF6-6DA8-4C48-8864-C9DCDE7D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41" y="3856908"/>
            <a:ext cx="4004699" cy="268766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0F1F36D-9595-4E9D-88C9-C8F1A1448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810" y="3856908"/>
            <a:ext cx="4048095" cy="2895851"/>
          </a:xfrm>
          <a:prstGeom prst="rect">
            <a:avLst/>
          </a:prstGeom>
        </p:spPr>
      </p:pic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94BB00EB-BF17-4BD8-A167-B29EB4D56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732742"/>
              </p:ext>
            </p:extLst>
          </p:nvPr>
        </p:nvGraphicFramePr>
        <p:xfrm>
          <a:off x="3184103" y="1106867"/>
          <a:ext cx="8041737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759">
                  <a:extLst>
                    <a:ext uri="{9D8B030D-6E8A-4147-A177-3AD203B41FA5}">
                      <a16:colId xmlns:a16="http://schemas.microsoft.com/office/drawing/2014/main" val="16276309"/>
                    </a:ext>
                  </a:extLst>
                </a:gridCol>
                <a:gridCol w="1155940">
                  <a:extLst>
                    <a:ext uri="{9D8B030D-6E8A-4147-A177-3AD203B41FA5}">
                      <a16:colId xmlns:a16="http://schemas.microsoft.com/office/drawing/2014/main" val="3387716379"/>
                    </a:ext>
                  </a:extLst>
                </a:gridCol>
                <a:gridCol w="1247955">
                  <a:extLst>
                    <a:ext uri="{9D8B030D-6E8A-4147-A177-3AD203B41FA5}">
                      <a16:colId xmlns:a16="http://schemas.microsoft.com/office/drawing/2014/main" val="2832088338"/>
                    </a:ext>
                  </a:extLst>
                </a:gridCol>
                <a:gridCol w="2030083">
                  <a:extLst>
                    <a:ext uri="{9D8B030D-6E8A-4147-A177-3AD203B41FA5}">
                      <a16:colId xmlns:a16="http://schemas.microsoft.com/office/drawing/2014/main" val="3682600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Python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阪大講義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7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統計的機械学習の数理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2020.3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2020.4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学部</a:t>
                      </a: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年半期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毎年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467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スパース推定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2020.11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2021.2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2021</a:t>
                      </a:r>
                      <a:r>
                        <a:rPr kumimoji="1" lang="ja-JP" altLang="en-US" dirty="0"/>
                        <a:t>前期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89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グラフィカルモデルと因果推論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2024</a:t>
                      </a:r>
                      <a:r>
                        <a:rPr kumimoji="1" lang="ja-JP" altLang="en-US" dirty="0"/>
                        <a:t>前期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2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機械学習のためのカーネル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2021.11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/>
                        <a:t>2021.12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2022</a:t>
                      </a:r>
                      <a:r>
                        <a:rPr kumimoji="1" lang="ja-JP" altLang="en-US" dirty="0"/>
                        <a:t>前期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69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渡辺澄夫ベイズ理論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執筆中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執筆中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2023</a:t>
                      </a:r>
                      <a:r>
                        <a:rPr kumimoji="1" lang="ja-JP" altLang="en-US" dirty="0"/>
                        <a:t>前期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52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深層学習の数理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2025</a:t>
                      </a:r>
                      <a:r>
                        <a:rPr kumimoji="1" lang="ja-JP" altLang="en-US" dirty="0"/>
                        <a:t>前期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379431"/>
                  </a:ext>
                </a:extLst>
              </a:tr>
            </a:tbl>
          </a:graphicData>
        </a:graphic>
      </p:graphicFrame>
      <p:pic>
        <p:nvPicPr>
          <p:cNvPr id="10" name="図 9">
            <a:extLst>
              <a:ext uri="{FF2B5EF4-FFF2-40B4-BE49-F238E27FC236}">
                <a16:creationId xmlns:a16="http://schemas.microsoft.com/office/drawing/2014/main" id="{7F887150-DE19-4A38-9739-F43FD3B55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87" y="567494"/>
            <a:ext cx="2336800" cy="32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3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80E9CD-6081-45B0-9F9D-AAE1B5CC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52" y="574302"/>
            <a:ext cx="11022105" cy="848099"/>
          </a:xfrm>
        </p:spPr>
        <p:txBody>
          <a:bodyPr>
            <a:noAutofit/>
          </a:bodyPr>
          <a:lstStyle/>
          <a:p>
            <a:r>
              <a:rPr lang="ja-JP" altLang="en-US" sz="3600" dirty="0"/>
              <a:t>新書「確率的グラフィカルモデルと</a:t>
            </a:r>
            <a:r>
              <a:rPr lang="en-US" altLang="ja-JP" sz="3600" dirty="0" err="1"/>
              <a:t>LiNGAM</a:t>
            </a:r>
            <a:r>
              <a:rPr lang="en-US" altLang="ja-JP" sz="3600" dirty="0"/>
              <a:t> with R</a:t>
            </a:r>
            <a:r>
              <a:rPr lang="ja-JP" altLang="en-US" sz="3600" dirty="0"/>
              <a:t>」</a:t>
            </a:r>
            <a:endParaRPr kumimoji="1" lang="ja-JP" altLang="en-US" sz="3600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8F4BE4F3-4045-4DEF-8F2D-C1CA92FC2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21824"/>
              </p:ext>
            </p:extLst>
          </p:nvPr>
        </p:nvGraphicFramePr>
        <p:xfrm>
          <a:off x="393698" y="1577140"/>
          <a:ext cx="11528611" cy="4877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212">
                  <a:extLst>
                    <a:ext uri="{9D8B030D-6E8A-4147-A177-3AD203B41FA5}">
                      <a16:colId xmlns:a16="http://schemas.microsoft.com/office/drawing/2014/main" val="3795822238"/>
                    </a:ext>
                  </a:extLst>
                </a:gridCol>
                <a:gridCol w="3765925">
                  <a:extLst>
                    <a:ext uri="{9D8B030D-6E8A-4147-A177-3AD203B41FA5}">
                      <a16:colId xmlns:a16="http://schemas.microsoft.com/office/drawing/2014/main" val="2045444603"/>
                    </a:ext>
                  </a:extLst>
                </a:gridCol>
                <a:gridCol w="7308474">
                  <a:extLst>
                    <a:ext uri="{9D8B030D-6E8A-4147-A177-3AD203B41FA5}">
                      <a16:colId xmlns:a16="http://schemas.microsoft.com/office/drawing/2014/main" val="1454708372"/>
                    </a:ext>
                  </a:extLst>
                </a:gridCol>
              </a:tblGrid>
              <a:tr h="411733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章</a:t>
                      </a:r>
                      <a:r>
                        <a:rPr kumimoji="1" lang="en-US" altLang="ja-JP" sz="2000" dirty="0"/>
                        <a:t>,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タイトル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学習項目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099480"/>
                  </a:ext>
                </a:extLst>
              </a:tr>
              <a:tr h="72845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0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やさしく学べるグラフィカル</a:t>
                      </a:r>
                      <a:endParaRPr kumimoji="1" lang="en-US" altLang="ja-JP" sz="2000" dirty="0"/>
                    </a:p>
                    <a:p>
                      <a:r>
                        <a:rPr kumimoji="1" lang="ja-JP" altLang="en-US" sz="2000" dirty="0"/>
                        <a:t>モデルと</a:t>
                      </a:r>
                      <a:r>
                        <a:rPr kumimoji="1" lang="en-US" altLang="ja-JP" sz="2000" dirty="0" err="1"/>
                        <a:t>LiNGAM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(</a:t>
                      </a:r>
                      <a:r>
                        <a:rPr kumimoji="1" lang="ja-JP" altLang="en-US" sz="2000" dirty="0"/>
                        <a:t>高校生が理解できる程度の全体の概要</a:t>
                      </a:r>
                      <a:r>
                        <a:rPr kumimoji="1" lang="en-US" altLang="ja-JP" sz="2000" dirty="0"/>
                        <a:t>)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955782"/>
                  </a:ext>
                </a:extLst>
              </a:tr>
              <a:tr h="411733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グラフィカルモデルとその応用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独立性・条件付独立性、グラフィカルモデルの定義、応用例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015743"/>
                  </a:ext>
                </a:extLst>
              </a:tr>
              <a:tr h="411733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PC</a:t>
                      </a:r>
                      <a:r>
                        <a:rPr kumimoji="1" lang="ja-JP" altLang="en-US" sz="2000" dirty="0"/>
                        <a:t>アルゴリズム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条件付き独立性の検定、</a:t>
                      </a:r>
                      <a:r>
                        <a:rPr kumimoji="1" lang="en-US" altLang="ja-JP" sz="2000" dirty="0"/>
                        <a:t>faithful</a:t>
                      </a:r>
                      <a:r>
                        <a:rPr kumimoji="1" lang="ja-JP" altLang="en-US" sz="2000" dirty="0"/>
                        <a:t>の仮定、</a:t>
                      </a:r>
                      <a:r>
                        <a:rPr kumimoji="1" lang="en-US" altLang="ja-JP" sz="2000" dirty="0"/>
                        <a:t>PC</a:t>
                      </a:r>
                      <a:r>
                        <a:rPr kumimoji="1" lang="ja-JP" altLang="en-US" sz="2000" dirty="0"/>
                        <a:t>アルゴリズム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30585"/>
                  </a:ext>
                </a:extLst>
              </a:tr>
              <a:tr h="72845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スコアベースの構造学習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周辺尤度、情報量基準、離散変数、連続変数</a:t>
                      </a:r>
                      <a:r>
                        <a:rPr kumimoji="1" lang="en-US" altLang="ja-JP" sz="2000" dirty="0"/>
                        <a:t>(SEM)</a:t>
                      </a:r>
                      <a:r>
                        <a:rPr kumimoji="1" lang="ja-JP" altLang="en-US" sz="2000" dirty="0" err="1"/>
                        <a:t>、</a:t>
                      </a:r>
                      <a:endParaRPr kumimoji="1" lang="en-US" altLang="ja-JP" sz="2000" dirty="0"/>
                    </a:p>
                    <a:p>
                      <a:r>
                        <a:rPr kumimoji="1" lang="ja-JP" altLang="en-US" sz="2000" dirty="0"/>
                        <a:t>順序が未知の場合、分枝限定法の適用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636615"/>
                  </a:ext>
                </a:extLst>
              </a:tr>
              <a:tr h="72845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4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err="1"/>
                        <a:t>LiNGAM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err="1"/>
                        <a:t>LiNGAM</a:t>
                      </a:r>
                      <a:r>
                        <a:rPr kumimoji="1" lang="ja-JP" altLang="en-US" sz="2000" dirty="0"/>
                        <a:t>の非ガウス性、多変数への一般化、独立性の検定、</a:t>
                      </a:r>
                      <a:endParaRPr kumimoji="1" lang="en-US" altLang="ja-JP" sz="2000" dirty="0"/>
                    </a:p>
                    <a:p>
                      <a:r>
                        <a:rPr kumimoji="1" lang="ja-JP" altLang="en-US" sz="2000" dirty="0"/>
                        <a:t>相互情報量の推定、交絡の存在を許容する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461656"/>
                  </a:ext>
                </a:extLst>
              </a:tr>
              <a:tr h="72845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5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Chow-Liu</a:t>
                      </a:r>
                      <a:r>
                        <a:rPr kumimoji="1" lang="ja-JP" altLang="en-US" sz="2000" dirty="0"/>
                        <a:t>アルゴリズム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Kruskal</a:t>
                      </a:r>
                      <a:r>
                        <a:rPr kumimoji="1" lang="ja-JP" altLang="en-US" sz="2000" dirty="0"/>
                        <a:t>のアルゴリズム、</a:t>
                      </a:r>
                      <a:r>
                        <a:rPr kumimoji="1" lang="en-US" altLang="ja-JP" sz="2000" dirty="0"/>
                        <a:t>Chow-Liu</a:t>
                      </a:r>
                      <a:r>
                        <a:rPr kumimoji="1" lang="ja-JP" altLang="en-US" sz="2000" dirty="0"/>
                        <a:t>アルゴリズム、独立性の検定、</a:t>
                      </a:r>
                      <a:endParaRPr kumimoji="1" lang="en-US" altLang="ja-JP" sz="2000" dirty="0"/>
                    </a:p>
                    <a:p>
                      <a:r>
                        <a:rPr kumimoji="1" lang="ja-JP" altLang="en-US" sz="2000" dirty="0"/>
                        <a:t>森への一般化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078261"/>
                  </a:ext>
                </a:extLst>
              </a:tr>
              <a:tr h="728450"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6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確率推論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確率推論の具体例、</a:t>
                      </a:r>
                      <a:r>
                        <a:rPr kumimoji="1" lang="en-US" altLang="ja-JP" sz="2000" dirty="0" err="1"/>
                        <a:t>Chodal</a:t>
                      </a:r>
                      <a:r>
                        <a:rPr kumimoji="1" lang="ja-JP" altLang="en-US" sz="2000" dirty="0"/>
                        <a:t>グラフ、</a:t>
                      </a:r>
                      <a:endParaRPr kumimoji="1" lang="en-US" altLang="ja-JP" sz="2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構造学習と確率推論の</a:t>
                      </a:r>
                      <a:r>
                        <a:rPr kumimoji="1" lang="en-US" altLang="ja-JP" sz="2000" dirty="0"/>
                        <a:t>NP</a:t>
                      </a:r>
                      <a:r>
                        <a:rPr kumimoji="1" lang="ja-JP" altLang="en-US" sz="2000" dirty="0"/>
                        <a:t>完全性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948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934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6345C8-A925-4408-95D0-739730BC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259" y="383054"/>
            <a:ext cx="1713753" cy="728569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まとめ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408297-E75D-4F3C-A38A-94639F7EC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4"/>
            <a:ext cx="10678459" cy="4533341"/>
          </a:xfrm>
        </p:spPr>
        <p:txBody>
          <a:bodyPr>
            <a:normAutofit fontScale="92500" lnSpcReduction="10000"/>
          </a:bodyPr>
          <a:lstStyle/>
          <a:p>
            <a:pPr marL="628650" indent="-514350">
              <a:buAutoNum type="arabicPeriod"/>
            </a:pPr>
            <a:r>
              <a:rPr kumimoji="1" lang="ja-JP" altLang="en-US" dirty="0"/>
              <a:t>確率的グラフィカルモデルの概要</a:t>
            </a:r>
            <a:endParaRPr kumimoji="1" lang="en-US" altLang="ja-JP" dirty="0"/>
          </a:p>
          <a:p>
            <a:pPr marL="628650" indent="-514350">
              <a:buAutoNum type="arabicPeriod"/>
            </a:pPr>
            <a:r>
              <a:rPr kumimoji="1" lang="en-US" altLang="ja-JP" dirty="0"/>
              <a:t>CRAN BNSL</a:t>
            </a:r>
          </a:p>
          <a:p>
            <a:pPr marL="628650" indent="-514350">
              <a:buAutoNum type="arabicPeriod"/>
            </a:pPr>
            <a:r>
              <a:rPr kumimoji="1" lang="en-US" altLang="ja-JP" dirty="0" err="1"/>
              <a:t>LiNGAM</a:t>
            </a:r>
            <a:r>
              <a:rPr kumimoji="1" lang="ja-JP" altLang="en-US" dirty="0"/>
              <a:t>の概要</a:t>
            </a:r>
            <a:endParaRPr kumimoji="1" lang="en-US" altLang="ja-JP" dirty="0"/>
          </a:p>
          <a:p>
            <a:pPr marL="114300" indent="0" algn="ctr">
              <a:buNone/>
            </a:pPr>
            <a:r>
              <a:rPr kumimoji="1" lang="ja-JP" altLang="en-US" dirty="0">
                <a:solidFill>
                  <a:srgbClr val="FF0000"/>
                </a:solidFill>
              </a:rPr>
              <a:t>ブラックボックスにしないで</a:t>
            </a:r>
            <a:r>
              <a:rPr kumimoji="1" lang="ja-JP" altLang="en-US">
                <a:solidFill>
                  <a:srgbClr val="FF0000"/>
                </a:solidFill>
              </a:rPr>
              <a:t>、中味を理解</a:t>
            </a:r>
            <a:r>
              <a:rPr kumimoji="1" lang="ja-JP" altLang="en-US" dirty="0">
                <a:solidFill>
                  <a:srgbClr val="FF0000"/>
                </a:solidFill>
              </a:rPr>
              <a:t>して</a:t>
            </a:r>
            <a:r>
              <a:rPr kumimoji="1" lang="ja-JP" altLang="en-US">
                <a:solidFill>
                  <a:srgbClr val="FF0000"/>
                </a:solidFill>
              </a:rPr>
              <a:t>もらいたい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>
              <a:buNone/>
            </a:pPr>
            <a:r>
              <a:rPr kumimoji="1" lang="ja-JP" altLang="en-US" dirty="0"/>
              <a:t>今後の課題</a:t>
            </a:r>
            <a:endParaRPr kumimoji="1" lang="en-US" altLang="ja-JP" dirty="0"/>
          </a:p>
          <a:p>
            <a:pPr marL="628650" indent="-514350">
              <a:buAutoNum type="arabicPeriod"/>
            </a:pPr>
            <a:r>
              <a:rPr kumimoji="1" lang="en-US" altLang="ja-JP" dirty="0"/>
              <a:t>CRAN BNSL</a:t>
            </a:r>
            <a:r>
              <a:rPr kumimoji="1" lang="ja-JP" altLang="en-US" dirty="0"/>
              <a:t>の管理復活と新機能</a:t>
            </a:r>
            <a:r>
              <a:rPr kumimoji="1" lang="en-US" altLang="ja-JP" dirty="0"/>
              <a:t>(</a:t>
            </a:r>
            <a:r>
              <a:rPr kumimoji="1" lang="ja-JP" altLang="en-US" dirty="0"/>
              <a:t>交絡の存在を許容する</a:t>
            </a:r>
            <a:r>
              <a:rPr kumimoji="1" lang="en-US" altLang="ja-JP" dirty="0" err="1"/>
              <a:t>LiNGAM</a:t>
            </a:r>
            <a:r>
              <a:rPr kumimoji="1" lang="en-US" altLang="ja-JP" dirty="0"/>
              <a:t>)</a:t>
            </a:r>
          </a:p>
          <a:p>
            <a:pPr marL="628650" indent="-514350">
              <a:buAutoNum type="arabicPeriod"/>
            </a:pPr>
            <a:r>
              <a:rPr kumimoji="1" lang="ja-JP" altLang="en-US" dirty="0"/>
              <a:t>機械学習の数理</a:t>
            </a:r>
            <a:r>
              <a:rPr kumimoji="1" lang="en-US" altLang="ja-JP" dirty="0"/>
              <a:t>100</a:t>
            </a:r>
            <a:r>
              <a:rPr kumimoji="1" lang="ja-JP" altLang="en-US" dirty="0"/>
              <a:t>問シリーズ「確率的グラフィカルモデルと</a:t>
            </a:r>
            <a:r>
              <a:rPr kumimoji="1" lang="en-US" altLang="ja-JP" dirty="0" err="1"/>
              <a:t>LiNGAM</a:t>
            </a:r>
            <a:r>
              <a:rPr kumimoji="1" lang="en-US" altLang="ja-JP" dirty="0"/>
              <a:t> with R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pPr marL="628650" indent="-514350">
              <a:buAutoNum type="arabicPeriod"/>
            </a:pPr>
            <a:r>
              <a:rPr kumimoji="1" lang="ja-JP" altLang="en-US" dirty="0"/>
              <a:t>若手の育成</a:t>
            </a:r>
            <a:endParaRPr kumimoji="1" lang="en-US" altLang="ja-JP" dirty="0"/>
          </a:p>
          <a:p>
            <a:pPr marL="114300" indent="0">
              <a:buNone/>
            </a:pPr>
            <a:endParaRPr kumimoji="1" lang="en-US" altLang="ja-JP" dirty="0"/>
          </a:p>
          <a:p>
            <a:pPr marL="114300" indent="0">
              <a:buNone/>
            </a:pPr>
            <a:endParaRPr kumimoji="1" lang="en-US" altLang="ja-JP" dirty="0"/>
          </a:p>
          <a:p>
            <a:pPr marL="628650" indent="-514350">
              <a:buAutoNum type="arabicPeriod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727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ACF23DA-C5D5-4ABF-A050-60E92B639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47" y="1852704"/>
            <a:ext cx="5898564" cy="4423923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E89C968-AEB5-41F0-9A4C-2BBACD14E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811" y="1832455"/>
            <a:ext cx="5904753" cy="4428565"/>
          </a:xfrm>
          <a:prstGeom prst="rect">
            <a:avLst/>
          </a:prstGeom>
        </p:spPr>
      </p:pic>
      <p:sp>
        <p:nvSpPr>
          <p:cNvPr id="14" name="タイトル 13">
            <a:extLst>
              <a:ext uri="{FF2B5EF4-FFF2-40B4-BE49-F238E27FC236}">
                <a16:creationId xmlns:a16="http://schemas.microsoft.com/office/drawing/2014/main" id="{8BF47248-EF4C-46EE-B597-3093DFE80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67329" y="581373"/>
            <a:ext cx="8677375" cy="594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/>
              <a:t>2023</a:t>
            </a:r>
            <a:r>
              <a:rPr kumimoji="1" lang="ja-JP" altLang="en-US" sz="3600" b="1" dirty="0"/>
              <a:t>年度</a:t>
            </a:r>
            <a:r>
              <a:rPr kumimoji="1" lang="en-US" altLang="ja-JP" sz="3600" b="1" dirty="0"/>
              <a:t> </a:t>
            </a:r>
            <a:r>
              <a:rPr kumimoji="1" lang="ja-JP" altLang="en-US" sz="3600" b="1" dirty="0"/>
              <a:t>日本行動計量学会 </a:t>
            </a:r>
            <a:r>
              <a:rPr lang="ja-JP" altLang="en-US" sz="3600" b="1" dirty="0"/>
              <a:t>出版賞を受賞</a:t>
            </a:r>
            <a:endParaRPr kumimoji="1" lang="ja-JP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224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7FFA9391-5D93-4B7A-92CB-59E1106F3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110" y="138843"/>
            <a:ext cx="10612278" cy="64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9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B9CD5C-9EDA-4F50-AC83-01155017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58" y="275480"/>
            <a:ext cx="9238129" cy="722591"/>
          </a:xfrm>
        </p:spPr>
        <p:txBody>
          <a:bodyPr>
            <a:normAutofit/>
          </a:bodyPr>
          <a:lstStyle/>
          <a:p>
            <a:r>
              <a:rPr lang="ja-JP" altLang="en-US" sz="3600" dirty="0"/>
              <a:t>そもそもの専門</a:t>
            </a:r>
            <a:r>
              <a:rPr lang="en-US" altLang="ja-JP" sz="3600" dirty="0"/>
              <a:t>: </a:t>
            </a:r>
            <a:r>
              <a:rPr lang="ja-JP" altLang="en-US" sz="3600" dirty="0"/>
              <a:t>確率的グラフィカルモデル</a:t>
            </a:r>
            <a:endParaRPr kumimoji="1" lang="ja-JP" altLang="en-US" sz="36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B8DB3779-19E9-4146-A0DD-8FCD7D38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07" y="988747"/>
            <a:ext cx="8791101" cy="94413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B337F3C-F50D-4A01-B2B3-79CD10A24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24" y="2067730"/>
            <a:ext cx="8145551" cy="205726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2695505-FC01-4438-8510-5063E7574C00}"/>
              </a:ext>
            </a:extLst>
          </p:cNvPr>
          <p:cNvSpPr txBox="1"/>
          <p:nvPr/>
        </p:nvSpPr>
        <p:spPr>
          <a:xfrm>
            <a:off x="2907521" y="4250517"/>
            <a:ext cx="689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国内初の</a:t>
            </a:r>
            <a:r>
              <a:rPr kumimoji="1" lang="ja-JP" altLang="en-US" b="1" dirty="0">
                <a:solidFill>
                  <a:srgbClr val="FF0000"/>
                </a:solidFill>
              </a:rPr>
              <a:t>ベイジアンネットワークの研究者とされる</a:t>
            </a:r>
            <a:r>
              <a:rPr lang="en-US" altLang="ja-JP" b="1" dirty="0">
                <a:solidFill>
                  <a:srgbClr val="FF0000"/>
                </a:solidFill>
              </a:rPr>
              <a:t>(</a:t>
            </a:r>
            <a:r>
              <a:rPr lang="ja-JP" altLang="en-US" b="1" dirty="0">
                <a:solidFill>
                  <a:srgbClr val="FF0000"/>
                </a:solidFill>
              </a:rPr>
              <a:t>被引用 </a:t>
            </a:r>
            <a:r>
              <a:rPr lang="en-US" altLang="ja-JP" b="1" dirty="0">
                <a:solidFill>
                  <a:srgbClr val="FF0000"/>
                </a:solidFill>
              </a:rPr>
              <a:t>270)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FDF7EED2-D6F3-481D-B276-601C7A68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3" y="4256359"/>
            <a:ext cx="1780988" cy="213949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292E739-E6CA-45EB-8D52-75D10A2D3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433" y="4889540"/>
            <a:ext cx="5329276" cy="17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9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9659366-0AEA-43DB-A0F4-6B1FECA7F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308" y="1320801"/>
            <a:ext cx="10654509" cy="49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36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6F295-2131-46CD-96BA-5B35F61B5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06" y="329267"/>
            <a:ext cx="10899588" cy="1146922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3600" dirty="0"/>
              <a:t>確率的グラフィカルモデル</a:t>
            </a:r>
            <a:r>
              <a:rPr kumimoji="1" lang="en-US" altLang="ja-JP" sz="3600" dirty="0"/>
              <a:t>(SEM, BN, MN</a:t>
            </a:r>
            <a:r>
              <a:rPr kumimoji="1" lang="ja-JP" altLang="en-US" sz="3600" dirty="0"/>
              <a:t>なども</a:t>
            </a:r>
            <a:r>
              <a:rPr kumimoji="1" lang="en-US" altLang="ja-JP" sz="3600" dirty="0"/>
              <a:t>)</a:t>
            </a:r>
            <a:br>
              <a:rPr kumimoji="1" lang="en-US" altLang="ja-JP" sz="3600" dirty="0"/>
            </a:br>
            <a:r>
              <a:rPr kumimoji="1" lang="ja-JP" altLang="en-US" sz="3600" dirty="0"/>
              <a:t>とネットワーク分析の差異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CDD0367-4040-4AFA-9D2A-2718CB300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95763"/>
            <a:ext cx="5935469" cy="4259931"/>
          </a:xfrm>
          <a:prstGeom prst="rect">
            <a:avLst/>
          </a:prstGeom>
        </p:spPr>
      </p:pic>
      <p:pic>
        <p:nvPicPr>
          <p:cNvPr id="5" name="Google Shape;220;p7">
            <a:extLst>
              <a:ext uri="{FF2B5EF4-FFF2-40B4-BE49-F238E27FC236}">
                <a16:creationId xmlns:a16="http://schemas.microsoft.com/office/drawing/2014/main" id="{E76A5772-522E-4B41-8417-688D6423179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579" y="2460813"/>
            <a:ext cx="6500480" cy="24100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3C636B-40E2-4778-9CA0-5FF766FBD85D}"/>
              </a:ext>
            </a:extLst>
          </p:cNvPr>
          <p:cNvSpPr txBox="1"/>
          <p:nvPr/>
        </p:nvSpPr>
        <p:spPr>
          <a:xfrm>
            <a:off x="646206" y="4973633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確率的グラフィカルモデル</a:t>
            </a:r>
            <a:r>
              <a:rPr kumimoji="1" lang="en-US" altLang="ja-JP" dirty="0"/>
              <a:t>:</a:t>
            </a:r>
          </a:p>
          <a:p>
            <a:r>
              <a:rPr kumimoji="1" lang="ja-JP" altLang="en-US" dirty="0"/>
              <a:t>確率的な依存関係を有向、無向グラフで表示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90D521-3F4E-4E32-B911-80EAE57DDDE5}"/>
              </a:ext>
            </a:extLst>
          </p:cNvPr>
          <p:cNvSpPr txBox="1"/>
          <p:nvPr/>
        </p:nvSpPr>
        <p:spPr>
          <a:xfrm>
            <a:off x="5914464" y="5828406"/>
            <a:ext cx="567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ネットワーク分析</a:t>
            </a:r>
            <a:r>
              <a:rPr kumimoji="1" lang="en-US" altLang="ja-JP" dirty="0"/>
              <a:t>:</a:t>
            </a:r>
          </a:p>
          <a:p>
            <a:r>
              <a:rPr kumimoji="1" lang="ja-JP" altLang="en-US" dirty="0"/>
              <a:t>示したい関係</a:t>
            </a:r>
            <a:r>
              <a:rPr kumimoji="1" lang="en-US" altLang="ja-JP" dirty="0"/>
              <a:t>(</a:t>
            </a:r>
            <a:r>
              <a:rPr kumimoji="1" lang="ja-JP" altLang="en-US" dirty="0"/>
              <a:t>何でもよい</a:t>
            </a:r>
            <a:r>
              <a:rPr kumimoji="1" lang="en-US" altLang="ja-JP" dirty="0"/>
              <a:t>)</a:t>
            </a:r>
            <a:r>
              <a:rPr kumimoji="1" lang="ja-JP" altLang="en-US" dirty="0" err="1"/>
              <a:t>を有</a:t>
            </a:r>
            <a:r>
              <a:rPr kumimoji="1" lang="ja-JP" altLang="en-US" dirty="0"/>
              <a:t>向、無向グラフで表示</a:t>
            </a:r>
          </a:p>
        </p:txBody>
      </p:sp>
    </p:spTree>
    <p:extLst>
      <p:ext uri="{BB962C8B-B14F-4D97-AF65-F5344CB8AC3E}">
        <p14:creationId xmlns:p14="http://schemas.microsoft.com/office/powerpoint/2010/main" val="372596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7636</TotalTime>
  <Words>1012</Words>
  <Application>Microsoft Office PowerPoint</Application>
  <PresentationFormat>ワイド画面</PresentationFormat>
  <Paragraphs>199</Paragraphs>
  <Slides>41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41</vt:i4>
      </vt:variant>
    </vt:vector>
  </HeadingPairs>
  <TitlesOfParts>
    <vt:vector size="48" baseType="lpstr">
      <vt:lpstr>ＭＳ Ｐゴシック</vt:lpstr>
      <vt:lpstr>游ゴシック</vt:lpstr>
      <vt:lpstr>游ゴシック Light</vt:lpstr>
      <vt:lpstr>Arial</vt:lpstr>
      <vt:lpstr>Calibri</vt:lpstr>
      <vt:lpstr>Office テーマ</vt:lpstr>
      <vt:lpstr>1_Office テーマ</vt:lpstr>
      <vt:lpstr> 確率的グラフィカルモデルとLiNGAM</vt:lpstr>
      <vt:lpstr>本日のアジェンダ</vt:lpstr>
      <vt:lpstr>問題意識: パッケージを提供することの功罪</vt:lpstr>
      <vt:lpstr>機械学習の数理100問シリーズ (共立出版)</vt:lpstr>
      <vt:lpstr>2023年度 日本行動計量学会 出版賞を受賞</vt:lpstr>
      <vt:lpstr>PowerPoint プレゼンテーション</vt:lpstr>
      <vt:lpstr>そもそもの専門: 確率的グラフィカルモデル</vt:lpstr>
      <vt:lpstr>PowerPoint プレゼンテーション</vt:lpstr>
      <vt:lpstr>確率的グラフィカルモデル(SEM, BN, MNなども) とネットワーク分析の差異</vt:lpstr>
      <vt:lpstr>統計学: データから正しい構造を推定</vt:lpstr>
      <vt:lpstr>ベイジアンネットワークの構造学習</vt:lpstr>
      <vt:lpstr>ベイジアンネットワーク (BN)</vt:lpstr>
      <vt:lpstr>PowerPoint プレゼンテーション</vt:lpstr>
      <vt:lpstr>ベイズ統計学: データのもとでの事後確率最大化</vt:lpstr>
      <vt:lpstr>PowerPoint プレゼンテーション</vt:lpstr>
      <vt:lpstr>PowerPoint プレゼンテーション</vt:lpstr>
      <vt:lpstr>変数の個数pとともに指数的な計算?</vt:lpstr>
      <vt:lpstr>alarmはBNで1日かかるが、森だと5秒で完了</vt:lpstr>
      <vt:lpstr>CRAN パッケージ bnlearn  www.bnlearn.com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森の構造学習</vt:lpstr>
      <vt:lpstr>相互情報量</vt:lpstr>
      <vt:lpstr>データ -&gt; 相互情報量の推定値 -&gt; 森  (Chow-Liu, Kruskal)</vt:lpstr>
      <vt:lpstr>PowerPoint プレゼンテーション</vt:lpstr>
      <vt:lpstr>PowerPoint プレゼンテーション</vt:lpstr>
      <vt:lpstr>PowerPoint プレゼンテーション</vt:lpstr>
      <vt:lpstr>他ツールとの比較 (自己評価)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LiNGAMとHSICのプログラム (第5章)</vt:lpstr>
      <vt:lpstr>最近の成果: 交絡の存在を許容</vt:lpstr>
      <vt:lpstr>新書「確率的グラフィカルモデルとLiNGAM with R」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鈴木讓</dc:creator>
  <cp:lastModifiedBy>鈴木讓</cp:lastModifiedBy>
  <cp:revision>121</cp:revision>
  <cp:lastPrinted>2023-10-28T14:22:26Z</cp:lastPrinted>
  <dcterms:created xsi:type="dcterms:W3CDTF">2023-07-27T21:27:04Z</dcterms:created>
  <dcterms:modified xsi:type="dcterms:W3CDTF">2023-12-16T01:02:10Z</dcterms:modified>
</cp:coreProperties>
</file>